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1" r:id="rId1"/>
    <p:sldMasterId id="2147483742" r:id="rId2"/>
    <p:sldMasterId id="2147483743" r:id="rId3"/>
    <p:sldMasterId id="2147483744" r:id="rId4"/>
    <p:sldMasterId id="2147483745" r:id="rId5"/>
    <p:sldMasterId id="2147483746" r:id="rId6"/>
  </p:sldMasterIdLst>
  <p:notesMasterIdLst>
    <p:notesMasterId r:id="rId16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</p:sldIdLst>
  <p:sldSz cx="24384000" cy="13716000"/>
  <p:notesSz cx="6858000" cy="9144000"/>
  <p:embeddedFontLst>
    <p:embeddedFont>
      <p:font typeface="Consolas" panose="020B0609020204030204" pitchFamily="49" charset="0"/>
      <p:regular r:id="rId164"/>
      <p:bold r:id="rId165"/>
      <p:italic r:id="rId166"/>
      <p:boldItalic r:id="rId167"/>
    </p:embeddedFont>
    <p:embeddedFont>
      <p:font typeface="Georgia" panose="02040502050405020303" pitchFamily="18" charset="0"/>
      <p:regular r:id="rId168"/>
      <p:bold r:id="rId169"/>
      <p:italic r:id="rId170"/>
      <p:boldItalic r:id="rId171"/>
    </p:embeddedFont>
    <p:embeddedFont>
      <p:font typeface="Gill Sans" panose="02010600030101010101" charset="0"/>
      <p:regular r:id="rId172"/>
      <p:bold r:id="rId173"/>
    </p:embeddedFont>
    <p:embeddedFont>
      <p:font typeface="Helvetica Neue" panose="02010600030101010101" charset="0"/>
      <p:regular r:id="rId174"/>
      <p:bold r:id="rId175"/>
      <p:italic r:id="rId176"/>
      <p:boldItalic r:id="rId177"/>
    </p:embeddedFont>
    <p:embeddedFont>
      <p:font typeface="Helvetica Neue Light" panose="02010600030101010101" charset="0"/>
      <p:regular r:id="rId178"/>
      <p:bold r:id="rId179"/>
      <p:italic r:id="rId180"/>
      <p:boldItalic r:id="rId181"/>
    </p:embeddedFont>
    <p:embeddedFont>
      <p:font typeface="Calibri" panose="020F0502020204030204" pitchFamily="34" charset="0"/>
      <p:regular r:id="rId182"/>
      <p:bold r:id="rId183"/>
      <p:italic r:id="rId184"/>
      <p:boldItalic r:id="rId1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34B87F-E2D5-4DAA-8070-BA6F08956F3D}">
  <a:tblStyle styleId="{E034B87F-E2D5-4DAA-8070-BA6F08956F3D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D0D1D2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DEDEDF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90939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767C8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font" Target="fonts/font7.fntdata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font" Target="fonts/font18.fntdata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font" Target="fonts/font8.fntdata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font" Target="fonts/font19.fntdata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font" Target="fonts/font9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font" Target="fonts/font4.fntdata"/><Relationship Id="rId188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font" Target="fonts/font15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font" Target="fonts/font10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font" Target="fonts/font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notesMaster" Target="notesMasters/notesMaster1.xml"/><Relationship Id="rId184" Type="http://schemas.openxmlformats.org/officeDocument/2006/relationships/font" Target="fonts/font21.fntdata"/><Relationship Id="rId18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font" Target="fonts/font11.fntdata"/><Relationship Id="rId179" Type="http://schemas.openxmlformats.org/officeDocument/2006/relationships/font" Target="fonts/font16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185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font" Target="fonts/font17.fntdata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font" Target="fonts/font12.fntdata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165" Type="http://schemas.openxmlformats.org/officeDocument/2006/relationships/font" Target="fonts/font2.fntdata"/><Relationship Id="rId186" Type="http://schemas.openxmlformats.org/officeDocument/2006/relationships/presProps" Target="presProps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font" Target="fonts/font13.fntdata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font" Target="fonts/font3.fntdata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1" name="Shape 18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2" name="Shape 18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40" name="Shape 18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47" name="Shape 1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54" name="Shape 18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0" name="Shape 18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7" name="Shape 18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0" name="Shape 1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96" name="Shape 18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07" name="Shape 19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20" name="Shape 19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36" name="Shape 19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43" name="Shape 19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54" name="Shape 19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68" name="Shape 1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74" name="Shape 19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80" name="Shape 19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87" name="Shape 19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99" name="Shape 19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04" name="Shape 20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12" name="Shape 20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18" name="Shape 20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29" name="Shape 20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35" name="Shape 20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41" name="Shape 20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58" name="Shape 20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69" name="Shape 20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74" name="Shape 20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2" name="Shape 20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9" name="Shape 20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5" name="Shape 20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1" name="Shape 2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7" name="Shape 2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2" name="Shape 2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0" name="Shape 2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6" name="Shape 2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32" name="Shape 2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3" name="Shape 2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0" name="Shape 2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58" name="Shape 2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66" name="Shape 2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75" name="Shape 2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83" name="Shape 2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1" name="Shape 2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5" name="Shape 2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2" name="Shape 2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1" name="Shape 8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96" name="Shape 8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18" name="Shape 10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72" name="Shape 10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13" name="Shape 1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25" name="Shape 1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32" name="Shape 1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38" name="Shape 1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46" name="Shape 1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53" name="Shape 1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59" name="Shape 1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0" name="Shape 1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171450" rtl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(1)\frac{\partial{E}}{\partial{a_1}}=\frac{a_1-t}{a_1(1-a_1)}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=\frac{\partial{E}}{\partial{l}}*{\color{cyan}1}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-69850" algn="l" rtl="0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r>
              <a:rPr lang="en-US" sz="14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None/>
            </a:pPr>
            <a:endParaRPr sz="14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465364" marR="0" lvl="0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08264" marR="0" lvl="1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51164" marR="0" lvl="2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494064" marR="0" lvl="3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836964" marR="0" lvl="4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3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1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092200" marR="0" lvl="0" indent="-103124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2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2" marR="0" lvl="2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092200" marR="0" lvl="0" indent="-103124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2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2" marR="0" lvl="2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2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465363" marR="0" lvl="0" indent="-284388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3" marR="0" lvl="1" indent="-284388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3" marR="0" lvl="2" indent="-284388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3" marR="0" lvl="3" indent="-284388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3" marR="0" lvl="4" indent="-284388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3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1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pic" idx="2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8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469900" marR="0" lvl="0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12800" marR="0" lvl="1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55700" marR="0" lvl="2" indent="-2794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485900" marR="0" lvl="3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828800" marR="0" lvl="4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pic" idx="3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5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1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pic" idx="2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469900" marR="0" lvl="0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2800" marR="0" lvl="1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marR="0" lvl="2" indent="-2794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85900" marR="0" lvl="3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pic" idx="3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5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pic" idx="2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2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0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8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pic" idx="2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571500" marR="0" lvl="0" indent="-330200" algn="l" rtl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81100" marR="0" lvl="1" indent="-368300" algn="l" rtl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765300" marR="0" lvl="2" indent="-342900" algn="l" rtl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374900" marR="0" lvl="3" indent="-381000" algn="l" rtl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946400" marR="0" lvl="4" indent="-368300" algn="l" rtl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pic" idx="2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pic" idx="3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pic" idx="4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2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sz="6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1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9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1079500" marR="0" lvl="0" indent="-1016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60500" marR="0" lvl="1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993900" marR="0" lvl="2" indent="-25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40000" marR="0" lvl="3" indent="-38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49600" marR="0" lvl="4" indent="-63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pic" idx="2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469900" marR="0" lvl="0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2800" marR="0" lvl="1" indent="-3048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marR="0" lvl="2" indent="-2794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85900" marR="0" lvl="3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-266700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pic" idx="3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5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50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9714" marR="0" lvl="1" indent="-116114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03120" marR="0" lvl="3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60320" marR="0" lvl="4" indent="-3251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98800" marR="0" lvl="5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13200" marR="0" lvl="7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617360" marR="0" lvl="0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41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69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55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8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58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609600" marR="0" lvl="0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4100" marR="0" lvl="1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85900" marR="0" lvl="2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68500" marR="0" lvl="3" indent="-4064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00300" marR="0" lvl="4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44800" marR="0" lvl="5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9300" marR="0" lvl="6" indent="-381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1100" marR="0" lvl="7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5600" marR="0" lvl="8" indent="-3683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406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774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156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968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374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74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314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/>
          <a:lstStyle>
            <a:lvl1pPr marL="774700" marR="0" lvl="0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24000" marR="0" lvl="1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98700" marR="0" lvl="2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3048000" marR="0" lvl="3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822700" marR="0" lvl="4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0" marR="0" lvl="5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5346700" marR="0" lvl="6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6096000" marR="0" lvl="7" indent="-4445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6870700" marR="0" lvl="8" indent="-46990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sz="6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sz="8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/>
          <a:lstStyle>
            <a:lvl1pPr marL="469900" marR="0" lvl="0" indent="-63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77900" marR="0" lvl="1" indent="-1016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4000" marR="0" lvl="2" indent="-2032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95500" marR="0" lvl="3" indent="-3048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78100" marR="0" lvl="4" indent="-3429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111500" marR="0" lvl="5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25900" marR="0" lvl="7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470400" marR="0" lvl="8" indent="-4064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12" Type="http://schemas.openxmlformats.org/officeDocument/2006/relationships/image" Target="../media/image99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83.png"/><Relationship Id="rId15" Type="http://schemas.openxmlformats.org/officeDocument/2006/relationships/image" Target="../media/image104.png"/><Relationship Id="rId10" Type="http://schemas.openxmlformats.org/officeDocument/2006/relationships/image" Target="../media/image92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12" Type="http://schemas.openxmlformats.org/officeDocument/2006/relationships/image" Target="../media/image99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83.png"/><Relationship Id="rId15" Type="http://schemas.openxmlformats.org/officeDocument/2006/relationships/image" Target="../media/image104.png"/><Relationship Id="rId10" Type="http://schemas.openxmlformats.org/officeDocument/2006/relationships/image" Target="../media/image92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ykurenkov.com/writing/a-brief-history-of-neural-nets-and-deep-learning-part-4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0-5-mnist_nn_dropout.py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0-5-mnist_nn_dropout.py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9.xml"/><Relationship Id="rId5" Type="http://schemas.openxmlformats.org/officeDocument/2006/relationships/hyperlink" Target="https://github.com/hunkim/DeepLearningZeroToAll/blob/master/lab-09-4-xor_tensorboard.py" TargetMode="External"/><Relationship Id="rId4" Type="http://schemas.openxmlformats.org/officeDocument/2006/relationships/image" Target="../media/image13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viewer#!/c-ud730/l-6370362152/m-637981181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5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viewer#!/c-ud730/l-6370362152/m-637981181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1-xor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1-xor.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1-xor.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hyperlink" Target="http://matlabgeeks.com/tips-tutorials/neural-networks-a-multilayer-perceptron-in-matlab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09-2-xor-nn.p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yes-you-should-understand-backprop-e2f06eab496b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48.png"/><Relationship Id="rId9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92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2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87.png"/><Relationship Id="rId1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2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5" Type="http://schemas.openxmlformats.org/officeDocument/2006/relationships/image" Target="../media/image98.png"/><Relationship Id="rId10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87.png"/><Relationship Id="rId1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2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5" Type="http://schemas.openxmlformats.org/officeDocument/2006/relationships/image" Target="../media/image98.png"/><Relationship Id="rId10" Type="http://schemas.openxmlformats.org/officeDocument/2006/relationships/image" Target="../media/image88.png"/><Relationship Id="rId4" Type="http://schemas.openxmlformats.org/officeDocument/2006/relationships/image" Target="../media/image48.png"/><Relationship Id="rId9" Type="http://schemas.openxmlformats.org/officeDocument/2006/relationships/image" Target="../media/image87.png"/><Relationship Id="rId1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2.png"/><Relationship Id="rId18" Type="http://schemas.openxmlformats.org/officeDocument/2006/relationships/image" Target="../media/image98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1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5" Type="http://schemas.openxmlformats.org/officeDocument/2006/relationships/image" Target="../media/image99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48.png"/><Relationship Id="rId9" Type="http://schemas.openxmlformats.org/officeDocument/2006/relationships/image" Target="../media/image87.png"/><Relationship Id="rId1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1.png"/><Relationship Id="rId18" Type="http://schemas.openxmlformats.org/officeDocument/2006/relationships/image" Target="../media/image98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12" Type="http://schemas.openxmlformats.org/officeDocument/2006/relationships/image" Target="../media/image90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7.png"/><Relationship Id="rId10" Type="http://schemas.openxmlformats.org/officeDocument/2006/relationships/image" Target="../media/image87.png"/><Relationship Id="rId19" Type="http://schemas.openxmlformats.org/officeDocument/2006/relationships/image" Target="../media/image103.png"/><Relationship Id="rId4" Type="http://schemas.openxmlformats.org/officeDocument/2006/relationships/image" Target="../media/image48.png"/><Relationship Id="rId9" Type="http://schemas.openxmlformats.org/officeDocument/2006/relationships/image" Target="../media/image102.png"/><Relationship Id="rId1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1.png"/><Relationship Id="rId18" Type="http://schemas.openxmlformats.org/officeDocument/2006/relationships/image" Target="../media/image99.png"/><Relationship Id="rId3" Type="http://schemas.openxmlformats.org/officeDocument/2006/relationships/image" Target="../media/image53.png"/><Relationship Id="rId21" Type="http://schemas.openxmlformats.org/officeDocument/2006/relationships/image" Target="../media/image103.png"/><Relationship Id="rId7" Type="http://schemas.openxmlformats.org/officeDocument/2006/relationships/image" Target="../media/image94.png"/><Relationship Id="rId12" Type="http://schemas.openxmlformats.org/officeDocument/2006/relationships/image" Target="../media/image90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10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80.png"/><Relationship Id="rId10" Type="http://schemas.openxmlformats.org/officeDocument/2006/relationships/image" Target="../media/image87.png"/><Relationship Id="rId19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102.png"/><Relationship Id="rId14" Type="http://schemas.openxmlformats.org/officeDocument/2006/relationships/image" Target="../media/image92.png"/><Relationship Id="rId22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1.png"/><Relationship Id="rId18" Type="http://schemas.openxmlformats.org/officeDocument/2006/relationships/image" Target="../media/image99.png"/><Relationship Id="rId3" Type="http://schemas.openxmlformats.org/officeDocument/2006/relationships/image" Target="../media/image53.png"/><Relationship Id="rId21" Type="http://schemas.openxmlformats.org/officeDocument/2006/relationships/image" Target="../media/image104.png"/><Relationship Id="rId7" Type="http://schemas.openxmlformats.org/officeDocument/2006/relationships/image" Target="../media/image94.png"/><Relationship Id="rId12" Type="http://schemas.openxmlformats.org/officeDocument/2006/relationships/image" Target="../media/image90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10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3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80.png"/><Relationship Id="rId10" Type="http://schemas.openxmlformats.org/officeDocument/2006/relationships/image" Target="../media/image87.png"/><Relationship Id="rId19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102.png"/><Relationship Id="rId1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0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12" Type="http://schemas.openxmlformats.org/officeDocument/2006/relationships/image" Target="../media/image99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83.png"/><Relationship Id="rId15" Type="http://schemas.openxmlformats.org/officeDocument/2006/relationships/image" Target="../media/image104.png"/><Relationship Id="rId10" Type="http://schemas.openxmlformats.org/officeDocument/2006/relationships/image" Target="../media/image92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id="467" name="Shape 467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-US" sz="3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-US" sz="3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-US" sz="3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-US" sz="3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name="adj1" fmla="val 31472"/>
              <a:gd name="adj2" fmla="val 87354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id="474" name="Shape 47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What’s wrong?</a:t>
            </a:r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>
            <a:spLocks noGrp="1"/>
          </p:cNvSpPr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939" name="Shape 1939"/>
          <p:cNvSpPr txBox="1">
            <a:spLocks noGrp="1"/>
          </p:cNvSpPr>
          <p:nvPr>
            <p:ph type="body" idx="1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2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>
            <a:spLocks noGrp="1"/>
          </p:cNvSpPr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id="481" name="Shape 48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 descr="pasted-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>
            <a:spLocks noGrp="1"/>
          </p:cNvSpPr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Watchout overfitting!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2032" name="Shape 2032"/>
          <p:cNvSpPr txBox="1">
            <a:spLocks noGrp="1"/>
          </p:cNvSpPr>
          <p:nvPr>
            <p:ph type="body" idx="1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2038" name="Shape 2038"/>
          <p:cNvSpPr txBox="1">
            <a:spLocks noGrp="1"/>
          </p:cNvSpPr>
          <p:nvPr>
            <p:ph type="body" idx="1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2044" name="Shape 2044"/>
          <p:cNvSpPr txBox="1">
            <a:spLocks noGrp="1"/>
          </p:cNvSpPr>
          <p:nvPr>
            <p:ph type="body" idx="1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</p:txBody>
      </p:sp>
      <p:pic>
        <p:nvPicPr>
          <p:cNvPr id="489" name="Shape 489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 descr="pasted-image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>
            <a:spLocks noGrp="1"/>
          </p:cNvSpPr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>
            <a:spLocks noGrp="1"/>
          </p:cNvSpPr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-US" sz="35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-US" sz="35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lang="en-US" sz="35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lang="en-US" sz="35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78" name="Shape 2078"/>
          <p:cNvSpPr txBox="1">
            <a:spLocks noGrp="1"/>
          </p:cNvSpPr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-US" sz="35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-US" sz="35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-US" sz="35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US" sz="29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lang="en-US" sz="35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9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marL="0" lvl="0" indent="-184150" rtl="0"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lang="en-US" sz="35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86" name="Shape 2086"/>
          <p:cNvSpPr txBox="1">
            <a:spLocks noGrp="1"/>
          </p:cNvSpPr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2092" name="Shape 2092"/>
          <p:cNvSpPr txBox="1">
            <a:spLocks noGrp="1"/>
          </p:cNvSpPr>
          <p:nvPr>
            <p:ph type="body" idx="1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XOR with Logistic Regression (Binary classification)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Solution: Deep Neural Network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Challenges of DNN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Computing gradients: chain rules and back propagation  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Vanishing Gradients: Relu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Lab items</a:t>
            </a:r>
          </a:p>
        </p:txBody>
      </p:sp>
      <p:sp>
        <p:nvSpPr>
          <p:cNvPr id="2098" name="Shape 2098"/>
          <p:cNvSpPr txBox="1">
            <a:spLocks noGrp="1"/>
          </p:cNvSpPr>
          <p:nvPr>
            <p:ph type="body" idx="1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Logistic regression with TensorBoard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deep NN (20 layers)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Best MNIST with DNN (who is the winner?)</a:t>
            </a:r>
          </a:p>
          <a:p>
            <a:pPr marL="1371600" marR="0" lvl="0" indent="-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Char char="-"/>
            </a:pPr>
            <a:r>
              <a:rPr lang="en-US" sz="5600"/>
              <a:t>deep and wide, different activation functions, dropouts, hyper parameter tunings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Homework (week2) </a:t>
            </a:r>
          </a:p>
        </p:txBody>
      </p:sp>
      <p:sp>
        <p:nvSpPr>
          <p:cNvPr id="2104" name="Shape 2104"/>
          <p:cNvSpPr txBox="1">
            <a:spLocks noGrp="1"/>
          </p:cNvSpPr>
          <p:nvPr>
            <p:ph type="body" idx="1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</a:p>
          <a:p>
            <a:pPr marL="1092200" lvl="0" indent="-711200" rtl="0">
              <a:spcBef>
                <a:spcPts val="0"/>
              </a:spcBef>
              <a:buClr>
                <a:schemeClr val="dk1"/>
              </a:buClr>
              <a:buSzPts val="9576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</a:p>
          <a:p>
            <a:pPr marL="1371600" lvl="0" indent="-584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-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</a:p>
          <a:p>
            <a:pPr marL="1471082" marR="0" lvl="1" indent="-582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</a:p>
          <a:p>
            <a:pPr marL="1471082" marR="0" lvl="1" indent="-582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See some references (http://ndres.me/kaggle-past-solutions/)</a:t>
            </a:r>
          </a:p>
          <a:p>
            <a:pPr marL="1471082" marR="0" lvl="1" indent="-582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Report dataset, your model and hyper parameter details, and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Linear Regression</a:t>
            </a: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Lab (supplementary)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10795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marL="1079500" marR="0" lvl="0" indent="-7112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marL="1079500" marR="0" lvl="0" indent="-71120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9400 0.0151413 [array([[ 6.21692038,  6.05913448],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[-6.33773184, -5.75189114]], dtype=float32), array([[ 9.93581772],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[-9.43034935]],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9500 0.014909 [array([[ 6.22498751,  6.07049847],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[-6.34637976, -5.76352596]], dtype=float32), array([[ 9.96414757],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[-9.45942593]],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9600 0.0146836 [array([[ 6.23292685,  6.08166742],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[-6.35489035, -5.77496052]], dtype=float32), array([[ 9.99207973],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[-9.48807526]],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9700 0.0144647 [array([[ 6.24074268,  6.09264851],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[-6.36326933, -5.78619957]], dtype=float32), array([[ 10.01962471],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 -9.51631165]],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9800 0.0142521 [array([[ 6.24843407,  6.10344648],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[-6.37151814, -5.79724932]], dtype=float32), array([[ 10.04679298],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 -9.54414845]],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9900 0.0140456 [array([[ 6.25601053,  6.11406422],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[-6.3796401 , -5.80811596]], dtype=float32), array([[ 10.07359505],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 -9.57159519]], dtype=float32)]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10000 0.0138448 [array([[ 6.26347113,  6.12451124],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[-6.38764334, -5.81880617]], dtype=float32), array([[ 10.10004139],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/>
              <a:t>       [ -9.59866238]], dtype=float32)]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>
            <a:spLocks noGrp="1"/>
          </p:cNvSpPr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135" name="Shape 2135"/>
          <p:cNvSpPr txBox="1">
            <a:spLocks noGrp="1"/>
          </p:cNvSpPr>
          <p:nvPr>
            <p:ph type="body" idx="1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-US" sz="3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53" name="Shape 215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3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>
            <a:spLocks noGrp="1"/>
          </p:cNvSpPr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marL="0" lvl="0" indent="-1841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100"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5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lang="en-US" sz="53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>
            <a:spLocks noGrp="1"/>
          </p:cNvSpPr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-US" sz="53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2186" name="Shape 2186"/>
          <p:cNvSpPr txBox="1">
            <a:spLocks noGrp="1"/>
          </p:cNvSpPr>
          <p:nvPr>
            <p:ph type="body" idx="1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lvl="0" indent="0" rtl="0">
              <a:spcBef>
                <a:spcPts val="80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-US" sz="4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lang="en-US" sz="4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2194" name="Shape 2194"/>
          <p:cNvSpPr txBox="1">
            <a:spLocks noGrp="1"/>
          </p:cNvSpPr>
          <p:nvPr>
            <p:ph type="body" idx="1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>
            <a:spLocks noGrp="1"/>
          </p:cNvSpPr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200" b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>
            <a:spLocks noGrp="1"/>
          </p:cNvSpPr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</a:p>
        </p:txBody>
      </p:sp>
      <p:sp>
        <p:nvSpPr>
          <p:cNvPr id="2215" name="Shape 2215"/>
          <p:cNvSpPr txBox="1">
            <a:spLocks noGrp="1"/>
          </p:cNvSpPr>
          <p:nvPr>
            <p:ph type="body" idx="1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lang="en-US" sz="3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marL="0" lvl="0" indent="0" rtl="0">
              <a:spcBef>
                <a:spcPts val="80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lang="en-US" sz="3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b="1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>
            <a:spLocks noGrp="1"/>
          </p:cNvSpPr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228" name="Shape 2228"/>
          <p:cNvSpPr txBox="1">
            <a:spLocks noGrp="1"/>
          </p:cNvSpPr>
          <p:nvPr>
            <p:ph type="body" idx="1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marL="1219200" marR="0" lvl="0" indent="-184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lang="en-US" sz="3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marL="1219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labels (a, b, c)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200" b="0" i="0" u="sng" strike="noStrike" cap="non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lang="en-US" sz="64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200" b="0" i="0" u="sng" strike="noStrike" cap="non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200" b="0" i="0" u="sng" strike="noStrike" cap="non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lang="en-US" sz="4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200" b="0" i="0" u="sng" strike="noStrike" cap="non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Linear Regression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Logistic Regression (Binary classification)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XOR with Logistic Regression (Binary classification)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Solution: Deep Neural Network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Challenges of DNN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Computing gradients: chain rules and back propagation  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Vanishing Gradients: Relu</a:t>
            </a:r>
          </a:p>
          <a:p>
            <a:pPr marL="914400" marR="0" lvl="1" indent="-771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XOR d</a:t>
            </a: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Logistic regression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/>
              <a:t>How about m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Linear Regression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Logistic Regression (Binary classification)</a:t>
            </a:r>
          </a:p>
          <a:p>
            <a:pPr marL="457200" marR="0" lvl="0" indent="-8366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</a:p>
        </p:txBody>
      </p:sp>
      <p:pic>
        <p:nvPicPr>
          <p:cNvPr id="413" name="Shape 413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 descr="pasted-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name="adj1" fmla="val 32000"/>
              <a:gd name="adj2" fmla="val 57334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63500" dist="12700" rotWithShape="0">
              <a:srgbClr val="000000">
                <a:alpha val="49800"/>
              </a:srgbClr>
            </a:outerShdw>
          </a:effectLst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Multinomial classification</a:t>
            </a: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name="adj1" fmla="val 32000"/>
              <a:gd name="adj2" fmla="val 57334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63500" dist="12700" rotWithShape="0">
              <a:srgbClr val="000000">
                <a:alpha val="49800"/>
              </a:srgbClr>
            </a:outerShdw>
          </a:effectLst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lang="en-US" sz="9000" i="1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3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3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3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3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>
            <a:spLocks noGrp="1"/>
          </p:cNvSpPr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7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 b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7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2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[2,10], [10,1]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[[ 0.00358802]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[ 0.99366933]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[ 0.99204296]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[ 0.0095663 ]]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/>
            </a: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7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4 layers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[[  7.80e-04]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 9.99e-01]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 9.98e-01]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 1.55e-03]]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/>
            </a: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 descr="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 descr="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 descr="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 descr="pasted-image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id="813" name="Shape 813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4800"/>
              <a:t>Cost (W) = 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id="826" name="Shape 82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name="adj1" fmla="val 39896"/>
              <a:gd name="adj2" fmla="val 66082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id="834" name="Shape 83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Shape 836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Shape 841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id="847" name="Shape 84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How about this case?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7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pic>
        <p:nvPicPr>
          <p:cNvPr id="430" name="Shape 4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9600"/>
              <a:t>g()</a:t>
            </a:r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9600"/>
              <a:t> f()</a:t>
            </a:r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</a:p>
        </p:txBody>
      </p:sp>
      <p:pic>
        <p:nvPicPr>
          <p:cNvPr id="438" name="Shape 43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600"/>
              <a:t>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Gill Sans"/>
              <a:buNone/>
            </a:pP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>
            <a:spLocks noGrp="1"/>
          </p:cNvSpPr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id="444" name="Shape 44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{E034B87F-E2D5-4DAA-8070-BA6F08956F3D}</a:tableStyleId>
              </a:tblPr>
              <a:tblGrid>
                <a:gridCol w="24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x</a:t>
                      </a:r>
                    </a:p>
                  </a:txBody>
                  <a:tcPr marL="50800" marR="50800" marT="50800" marB="508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Y</a:t>
                      </a:r>
                    </a:p>
                  </a:txBody>
                  <a:tcPr marL="50800" marR="50800" marT="50800" marB="50800" anchor="ctr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1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1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2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2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3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3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lang="en-US" sz="56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Now we know how to get derivative: backpropagation 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id="1173" name="Shape 117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>
            <a:spLocks noGrp="1"/>
          </p:cNvSpPr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4900"/>
              <a:t>Tensorflow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“Yes you should understand backprop”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</a:p>
        </p:txBody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wrap="square" lIns="71400" tIns="71400" rIns="71400" bIns="71400" anchor="ctr" anchorCtr="0">
            <a:noAutofit/>
          </a:bodyPr>
          <a:lstStyle/>
          <a:p>
            <a:pPr marL="469900" marR="0" lvl="0" indent="-838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lang="en-US" i="1"/>
              <a:t>TensorFlow automagically makes my networks learn</a:t>
            </a:r>
            <a:r>
              <a:rPr lang="en-US"/>
              <a:t>”</a:t>
            </a:r>
          </a:p>
          <a:p>
            <a:pPr marL="914400" marR="0" lvl="1" indent="-850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-"/>
            </a:pPr>
            <a:r>
              <a:rPr lang="en-US"/>
              <a:t>“You will not be ready to wrestle with the dangers it presents”</a:t>
            </a:r>
          </a:p>
          <a:p>
            <a:pPr marL="914400" marR="0" lvl="1" indent="-850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-"/>
            </a:pPr>
            <a:r>
              <a:rPr lang="en-US"/>
              <a:t>“You will be much less effective at building and debugging neural networks.”</a:t>
            </a:r>
          </a:p>
          <a:p>
            <a:pPr marL="469900" marR="0" lvl="0" indent="-838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Char char="•"/>
            </a:pPr>
            <a:r>
              <a:rPr lang="en-US"/>
              <a:t>“The good news is that backpropagation is not that difficult to understand”</a:t>
            </a:r>
          </a:p>
          <a:p>
            <a:pPr marL="914400" marR="0" lvl="1" indent="-781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Char char="-"/>
            </a:pPr>
            <a:r>
              <a:rPr lang="en-US"/>
              <a:t>“if presented properly.”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39" name="Shape 1239"/>
          <p:cNvSpPr txBox="1">
            <a:spLocks noGrp="1"/>
          </p:cNvSpPr>
          <p:nvPr>
            <p:ph type="body" idx="1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endParaRPr b="1" i="1"/>
          </a:p>
          <a:p>
            <a:pPr marL="774700" lvl="0" indent="-469900" algn="ctr" rtl="0">
              <a:spcBef>
                <a:spcPts val="0"/>
              </a:spcBef>
              <a:buNone/>
            </a:pPr>
            <a:endParaRPr b="1" i="1"/>
          </a:p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Forward pass, OK? Just follow (1), (2), (3) and (4)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68" name="Shape 1268"/>
          <p:cNvSpPr txBox="1">
            <a:spLocks noGrp="1"/>
          </p:cNvSpPr>
          <p:nvPr>
            <p:ph type="body" idx="1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endParaRPr b="1" i="1"/>
          </a:p>
          <a:p>
            <a:pPr marL="774700" lvl="0" indent="-469900" algn="ctr" rtl="0">
              <a:spcBef>
                <a:spcPts val="0"/>
              </a:spcBef>
              <a:buNone/>
            </a:pPr>
            <a:endParaRPr b="1" i="1"/>
          </a:p>
          <a:p>
            <a:pPr marL="774700" lvl="0" indent="-46990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US" sz="90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id="452" name="Shape 45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{E034B87F-E2D5-4DAA-8070-BA6F08956F3D}</a:tableStyleId>
              </a:tblPr>
              <a:tblGrid>
                <a:gridCol w="24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x</a:t>
                      </a:r>
                    </a:p>
                  </a:txBody>
                  <a:tcPr marL="50800" marR="50800" marT="50800" marB="50800" anchor="ctr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Y</a:t>
                      </a:r>
                    </a:p>
                  </a:txBody>
                  <a:tcPr marL="50800" marR="50800" marT="50800" marB="50800" anchor="ctr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1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1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2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2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3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strike="noStrike" cap="none"/>
                        <a:t>3</a:t>
                      </a:r>
                    </a:p>
                  </a:txBody>
                  <a:tcPr marL="50800" marR="50800" marT="50800" marB="50800" anchor="ctr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pic>
        <p:nvPicPr>
          <p:cNvPr id="455" name="Shape 455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pic>
        <p:nvPicPr>
          <p:cNvPr id="457" name="Shape 457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wrap="square"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>
            <a:spLocks noGrp="1"/>
          </p:cNvSpPr>
          <p:nvPr>
            <p:ph type="body" idx="1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Let’s do back propagation!</a:t>
            </a:r>
          </a:p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will be given. What would be </a:t>
            </a:r>
          </a:p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 We can use the chain rule.</a:t>
            </a:r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name="adj1" fmla="val 476279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>
            <a:spLocks noGrp="1"/>
          </p:cNvSpPr>
          <p:nvPr>
            <p:ph type="body" idx="1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In the same manner, we can get back prop (4), (3), (1) and (1)!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These derivatives for each gate will be given. </a:t>
            </a:r>
          </a:p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We can just use them in the chain rule.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243800" tIns="243800" rIns="243800" bIns="2438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wrap="square" lIns="157125" tIns="157125" rIns="157125" bIns="1571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marL="774700" lvl="0" indent="-469900" algn="ctr" rtl="0">
              <a:spcBef>
                <a:spcPts val="0"/>
              </a:spcBef>
              <a:buNone/>
            </a:pPr>
            <a:endParaRPr sz="5600"/>
          </a:p>
          <a:p>
            <a:pPr marL="774700" lvl="0" indent="-469900" algn="ctr" rtl="0">
              <a:spcBef>
                <a:spcPts val="0"/>
              </a:spcBef>
              <a:buNone/>
            </a:pP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3700"/>
              <a:t>For Matrix: http://cs231n.github.io/optimization-2/#staged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>
            <a:spLocks noGrp="1"/>
          </p:cNvSpPr>
          <p:nvPr>
            <p:ph type="body" idx="1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marL="774700" lvl="0" indent="-469900" algn="ctr" rtl="0">
              <a:spcBef>
                <a:spcPts val="0"/>
              </a:spcBef>
              <a:buNone/>
            </a:pPr>
            <a:endParaRPr sz="5600"/>
          </a:p>
          <a:p>
            <a:pPr marL="774700" lvl="0" indent="-469900" algn="ctr" rtl="0">
              <a:spcBef>
                <a:spcPts val="0"/>
              </a:spcBef>
              <a:buNone/>
            </a:pP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w="25400" cap="flat" cmpd="sng">
            <a:solidFill>
              <a:srgbClr val="85888D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lang="en-US"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>
            <a:spLocks noGrp="1"/>
          </p:cNvSpPr>
          <p:nvPr>
            <p:ph type="body" idx="1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wrap="square" lIns="157125" tIns="157125" rIns="157125" bIns="157125" anchor="ctr" anchorCtr="0">
            <a:noAutofit/>
          </a:bodyPr>
          <a:lstStyle/>
          <a:p>
            <a:pPr marL="774700" lvl="0" indent="-469900" algn="ctr" rtl="0">
              <a:spcBef>
                <a:spcPts val="0"/>
              </a:spcBef>
              <a:buNone/>
            </a:pPr>
            <a:r>
              <a:rPr lang="en-US" sz="5600"/>
              <a:t>Done! Let’s update our network using derivatives!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rot="10800000" flipH="1">
            <a:off x="2190403" y="1835517"/>
            <a:ext cx="1628700" cy="33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6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rot="10800000" flipH="1">
            <a:off x="5169441" y="1813882"/>
            <a:ext cx="3119100" cy="21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tx="0" ty="0" sx="99997" sy="99997" flip="none" algn="tl"/>
          </a:blipFill>
          <a:ln>
            <a:noFill/>
          </a:ln>
          <a:effectLst>
            <a:outerShdw blurRad="50800" dist="127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rot="10800000" flipH="1">
            <a:off x="13852518" y="1814369"/>
            <a:ext cx="5151300" cy="96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tx="0" ty="0" sx="99997" sy="99997" flip="none" algn="tl"/>
          </a:blip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w="25400" cap="flat" cmpd="sng">
            <a:solidFill>
              <a:srgbClr val="AA7942"/>
            </a:solidFill>
            <a:prstDash val="solid"/>
            <a:miter lim="8000"/>
            <a:headEnd type="none" w="med" len="med"/>
            <a:tailEnd type="triangle" w="lg" len="lg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w="25400" cap="flat" cmpd="sng">
            <a:solidFill>
              <a:srgbClr val="0433FF"/>
            </a:solidFill>
            <a:prstDash val="solid"/>
            <a:miter lim="8000"/>
            <a:headEnd type="triangle" w="lg" len="lg"/>
            <a:tailEnd type="none" w="med" len="med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lang="en-US" sz="4000" b="0" i="0" u="none" strike="noStrike" cap="non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51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43800" tIns="243800" rIns="243800" bIns="2438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lang="en-US" sz="3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lang="en-US" sz="3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i="1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wrap="square" lIns="87325" tIns="87325" rIns="87325" bIns="873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3500" b="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500" b="1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3500" b="1" baseline="-250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3500" b="1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500" i="0" u="none" strike="noStrike" cap="non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10939</Words>
  <Application>Microsoft Office PowerPoint</Application>
  <PresentationFormat>自定义</PresentationFormat>
  <Paragraphs>1544</Paragraphs>
  <Slides>156</Slides>
  <Notes>156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156</vt:i4>
      </vt:variant>
    </vt:vector>
  </HeadingPairs>
  <TitlesOfParts>
    <vt:vector size="171" baseType="lpstr">
      <vt:lpstr>Consolas</vt:lpstr>
      <vt:lpstr>Georgia</vt:lpstr>
      <vt:lpstr>Helvetica Light</vt:lpstr>
      <vt:lpstr>Gill Sans</vt:lpstr>
      <vt:lpstr>Arial</vt:lpstr>
      <vt:lpstr>Noto Sans Symbols</vt:lpstr>
      <vt:lpstr>Helvetica Neue</vt:lpstr>
      <vt:lpstr>Helvetica Neue Light</vt:lpstr>
      <vt:lpstr>Calibri</vt:lpstr>
      <vt:lpstr>White</vt:lpstr>
      <vt:lpstr>White</vt:lpstr>
      <vt:lpstr>White</vt:lpstr>
      <vt:lpstr>White</vt:lpstr>
      <vt:lpstr>White</vt:lpstr>
      <vt:lpstr>White</vt:lpstr>
      <vt:lpstr>Deep Neural Network</vt:lpstr>
      <vt:lpstr>Deep Neural Network</vt:lpstr>
      <vt:lpstr>Recap: Machine Learning Basics</vt:lpstr>
      <vt:lpstr>Regression</vt:lpstr>
      <vt:lpstr>(Linear) Hypothesis</vt:lpstr>
      <vt:lpstr>Cost function</vt:lpstr>
      <vt:lpstr>Goal: Minimize cost</vt:lpstr>
      <vt:lpstr>What cost(W) looks like?</vt:lpstr>
      <vt:lpstr>What cost(W) looks like?</vt:lpstr>
      <vt:lpstr>What cost(W) looks like?</vt:lpstr>
      <vt:lpstr>How to minimize cost?</vt:lpstr>
      <vt:lpstr>Formal definition</vt:lpstr>
      <vt:lpstr>Classification</vt:lpstr>
      <vt:lpstr>Linear Regression Hypothesis </vt:lpstr>
      <vt:lpstr>Logistic Regression </vt:lpstr>
      <vt:lpstr>Multiple labels (a, b, c)</vt:lpstr>
      <vt:lpstr>Softmax function</vt:lpstr>
      <vt:lpstr>PowerPoint 演示文稿</vt:lpstr>
      <vt:lpstr>Cost function: cross entropy</vt:lpstr>
      <vt:lpstr>Cost function: cross entropy</vt:lpstr>
      <vt:lpstr>Recap: Machine Learning Basics</vt:lpstr>
      <vt:lpstr>Today</vt:lpstr>
      <vt:lpstr>XOR data set</vt:lpstr>
      <vt:lpstr>Logistic regression</vt:lpstr>
      <vt:lpstr>XOR with  logistic regression? But  it doesn’t work</vt:lpstr>
      <vt:lpstr>XOR with  logistic regression? But  it doesn’t work!</vt:lpstr>
      <vt:lpstr>One logistic regression unit cannot separate XOR</vt:lpstr>
      <vt:lpstr>How about multiple logistic regression units</vt:lpstr>
      <vt:lpstr>XOR using NN</vt:lpstr>
      <vt:lpstr>Neural Net</vt:lpstr>
      <vt:lpstr>Neural Net</vt:lpstr>
      <vt:lpstr>Neural 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Recap: Multinomial classification</vt:lpstr>
      <vt:lpstr>PowerPoint 演示文稿</vt:lpstr>
      <vt:lpstr>Neural Net</vt:lpstr>
      <vt:lpstr>Neural Net</vt:lpstr>
      <vt:lpstr>NN for XOR</vt:lpstr>
      <vt:lpstr>Wide NN for XOR</vt:lpstr>
      <vt:lpstr>Deep NN for XOR</vt:lpstr>
      <vt:lpstr>Minimizing cost: Derivation</vt:lpstr>
      <vt:lpstr>Recap: How to minimize cost?</vt:lpstr>
      <vt:lpstr>Minimizing cost: Derivation</vt:lpstr>
      <vt:lpstr>Formal definition</vt:lpstr>
      <vt:lpstr>Formal definition</vt:lpstr>
      <vt:lpstr>PowerPoint 演示文稿</vt:lpstr>
      <vt:lpstr>Gradient descent algorithm</vt:lpstr>
      <vt:lpstr>How about this case?</vt:lpstr>
      <vt:lpstr>Perceptrons (1969)  by Marvin Minsky, founder of the MIT AI Lab</vt:lpstr>
      <vt:lpstr>Neural Network (NN) “No one on earth had found a viable way to train*”</vt:lpstr>
      <vt:lpstr>Backpropagation  (1974, 1982 by Paul Werbos, 1986 by Hinton)</vt:lpstr>
      <vt:lpstr>Back propagation (chain rule)</vt:lpstr>
      <vt:lpstr>Back propagation (chain rule)</vt:lpstr>
      <vt:lpstr>Back propagation (chain rule)</vt:lpstr>
      <vt:lpstr>Basic derivative </vt:lpstr>
      <vt:lpstr>Partial derivative:  consider other variables as constants</vt:lpstr>
      <vt:lpstr>Partial derivative:  consider other variables as constants</vt:lpstr>
      <vt:lpstr>Chain Rule</vt:lpstr>
      <vt:lpstr>Chain Rule</vt:lpstr>
      <vt:lpstr>Back propagation (chain rule)</vt:lpstr>
      <vt:lpstr>Back propagation (chain rule)</vt:lpstr>
      <vt:lpstr>Back propagation (chain rule)</vt:lpstr>
      <vt:lpstr>Back propagation (chain rule)</vt:lpstr>
      <vt:lpstr>Back propagation (chain rule)</vt:lpstr>
      <vt:lpstr>Back propagation (chain rule)</vt:lpstr>
      <vt:lpstr>Back propagation (chain rule)</vt:lpstr>
      <vt:lpstr>Back propagation (chain rule)</vt:lpstr>
      <vt:lpstr>Sigmoid</vt:lpstr>
      <vt:lpstr>Sigmoid</vt:lpstr>
      <vt:lpstr>Back propagation in TensorFlow </vt:lpstr>
      <vt:lpstr>Back propagation in TensorFlow </vt:lpstr>
      <vt:lpstr>Back propagation</vt:lpstr>
      <vt:lpstr>Now we know how to get derivative: backpropagation </vt:lpstr>
      <vt:lpstr>Gradient descent algorithm</vt:lpstr>
      <vt:lpstr>Tensorflow </vt:lpstr>
      <vt:lpstr>“Yes you should understand backprop”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Backpropagation!!</vt:lpstr>
      <vt:lpstr>NN for XOR</vt:lpstr>
      <vt:lpstr>NN for XOR</vt:lpstr>
      <vt:lpstr>Let’s go deep &amp; wide!</vt:lpstr>
      <vt:lpstr>9 hidden layers!</vt:lpstr>
      <vt:lpstr>9 hidden layers!</vt:lpstr>
      <vt:lpstr>9 hidden layers!</vt:lpstr>
      <vt:lpstr>Tensorboard visualization </vt:lpstr>
      <vt:lpstr>Poor results?</vt:lpstr>
      <vt:lpstr>Tensorboard Cost &amp;  Accuracy</vt:lpstr>
      <vt:lpstr>What’s wrong?</vt:lpstr>
      <vt:lpstr>Backpropagation (chain rule)</vt:lpstr>
      <vt:lpstr>Vanishing gradient (NN winter2: 1986-2006)</vt:lpstr>
      <vt:lpstr> Geoffrey Hinton’s summary of findings up to today</vt:lpstr>
      <vt:lpstr>Sigmoid!</vt:lpstr>
      <vt:lpstr>ReLU: Rectified Linear Unit</vt:lpstr>
      <vt:lpstr>ReLU: Rectified Linear Unit</vt:lpstr>
      <vt:lpstr>ReLu</vt:lpstr>
      <vt:lpstr>Works very well</vt:lpstr>
      <vt:lpstr>Works very well</vt:lpstr>
      <vt:lpstr>Cost function</vt:lpstr>
      <vt:lpstr>PowerPoint 演示文稿</vt:lpstr>
      <vt:lpstr>Activation functions on CIFAR-10</vt:lpstr>
      <vt:lpstr>Watchout overfitting!</vt:lpstr>
      <vt:lpstr>Overfitting</vt:lpstr>
      <vt:lpstr>Am I overfitting?</vt:lpstr>
      <vt:lpstr>Solutions for overfitting</vt:lpstr>
      <vt:lpstr>Regularization</vt:lpstr>
      <vt:lpstr>Regularization</vt:lpstr>
      <vt:lpstr>PowerPoint 演示文稿</vt:lpstr>
      <vt:lpstr>Dropout:  A Simple Way to Prevent  Neural Networks  from Overfitting [Srivastava et al. 2014]</vt:lpstr>
      <vt:lpstr>PowerPoint 演示文稿</vt:lpstr>
      <vt:lpstr>PowerPoint 演示文稿</vt:lpstr>
      <vt:lpstr>TensorFlow implementation</vt:lpstr>
      <vt:lpstr>TensorFlow implementation</vt:lpstr>
      <vt:lpstr>Today</vt:lpstr>
      <vt:lpstr>Lab items</vt:lpstr>
      <vt:lpstr>Homework (week2) </vt:lpstr>
      <vt:lpstr>Lab (supplementary) Tensorboard for XOR NN</vt:lpstr>
      <vt:lpstr>TensorBoard: TF logging/debugging tool</vt:lpstr>
      <vt:lpstr>Old fashion: print, print, print</vt:lpstr>
      <vt:lpstr>New way!</vt:lpstr>
      <vt:lpstr>5 steps of using TensorBoard</vt:lpstr>
      <vt:lpstr>Scalar tensors</vt:lpstr>
      <vt:lpstr>Histogram (multi-dimensional tensors)</vt:lpstr>
      <vt:lpstr>Add scope for better  graph hierarchy </vt:lpstr>
      <vt:lpstr>Merge summaries and create writer  after creating session</vt:lpstr>
      <vt:lpstr>Run merged summary and write (add summary)</vt:lpstr>
      <vt:lpstr>Launch tensorboard (local)</vt:lpstr>
      <vt:lpstr>Launch tensorboard (remote server)</vt:lpstr>
      <vt:lpstr>PowerPoint 演示文稿</vt:lpstr>
      <vt:lpstr>Multiple runs</vt:lpstr>
      <vt:lpstr>Multiple runs</vt:lpstr>
      <vt:lpstr>Multiple runs</vt:lpstr>
      <vt:lpstr>5 steps of using TensorBoard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</dc:title>
  <cp:lastModifiedBy>DELL</cp:lastModifiedBy>
  <cp:revision>1</cp:revision>
  <dcterms:modified xsi:type="dcterms:W3CDTF">2018-01-04T06:02:30Z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